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60" r:id="rId4"/>
    <p:sldId id="257" r:id="rId5"/>
    <p:sldId id="258" r:id="rId6"/>
    <p:sldId id="263" r:id="rId7"/>
    <p:sldId id="270" r:id="rId8"/>
    <p:sldId id="272" r:id="rId9"/>
    <p:sldId id="273" r:id="rId10"/>
    <p:sldId id="279" r:id="rId11"/>
    <p:sldId id="259" r:id="rId12"/>
    <p:sldId id="280" r:id="rId13"/>
    <p:sldId id="281" r:id="rId14"/>
    <p:sldId id="261" r:id="rId15"/>
    <p:sldId id="266" r:id="rId16"/>
    <p:sldId id="267" r:id="rId17"/>
    <p:sldId id="277" r:id="rId18"/>
    <p:sldId id="271" r:id="rId19"/>
    <p:sldId id="262" r:id="rId20"/>
    <p:sldId id="264" r:id="rId21"/>
    <p:sldId id="265" r:id="rId22"/>
    <p:sldId id="275" r:id="rId23"/>
    <p:sldId id="276" r:id="rId24"/>
    <p:sldId id="268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94004-339E-42F9-B5F8-63F0A3799DC4}" type="datetimeFigureOut">
              <a:rPr lang="fr-FR" smtClean="0"/>
              <a:t>26/10/2021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CD5C1-B90B-46E9-9E4A-CF269BFE5E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59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3C4B9-9786-425C-99D0-28C57D1C01D7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1A7C-EC0B-43C2-8587-033C79B2C70B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2A71-045B-46EA-8833-3951E30C0E3D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6E1F-0A4F-484B-8C3A-3A806069FB22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DE219-7B99-466D-9DD3-31F54B4EDFED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0A47-6686-472C-92ED-7098468DC77E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8572-6F0B-4B3B-B0B0-498F167AEF82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3A7D-68F0-4887-A65A-BA31D61A7FCF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66E14-7562-45EC-A696-D6A79C4238F1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AAF4-F7E5-4347-BDB0-EAF4BC3D57A4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E761-A75F-444F-9530-BDF9D88D9FB3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1000">
              <a:schemeClr val="tx2">
                <a:lumMod val="60000"/>
                <a:lumOff val="40000"/>
              </a:schemeClr>
            </a:gs>
            <a:gs pos="84000">
              <a:schemeClr val="tx2">
                <a:lumMod val="60000"/>
                <a:lumOff val="4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4D9988D-9842-425B-BC1F-92B51DA591B7}" type="datetime1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97178-6AA9-4572-8CA2-0BA5F3474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2421" y="3209191"/>
            <a:ext cx="6160397" cy="2268559"/>
          </a:xfrm>
        </p:spPr>
        <p:txBody>
          <a:bodyPr>
            <a:normAutofit/>
          </a:bodyPr>
          <a:lstStyle/>
          <a:p>
            <a:r>
              <a:rPr lang="fr-FR" dirty="0" err="1"/>
              <a:t>Connected</a:t>
            </a:r>
            <a:r>
              <a:rPr lang="fr-FR" dirty="0"/>
              <a:t> </a:t>
            </a:r>
            <a:r>
              <a:rPr lang="fr-FR" dirty="0" err="1"/>
              <a:t>Beehive</a:t>
            </a:r>
            <a:r>
              <a:rPr lang="fr-FR" dirty="0"/>
              <a:t>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4A95DB-AD7B-42C9-8341-6100CC787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18" y="5477750"/>
            <a:ext cx="5357600" cy="1160213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DELAS Léo – DOS SANTOS Damien – DURAND DE GEVIGNEY Basile – TAN Caroline</a:t>
            </a:r>
          </a:p>
          <a:p>
            <a:r>
              <a:rPr lang="fr-FR" dirty="0"/>
              <a:t>EI2I 4 II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80138-597E-4E26-96AD-45C114C5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7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BCF16E1-095B-4B06-A38F-7C70593E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4000" b="1" u="sng" dirty="0"/>
              <a:t>II - Matériel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4B8A9AF-9636-4907-B1CD-EEF3C1B464AE}"/>
              </a:ext>
            </a:extLst>
          </p:cNvPr>
          <p:cNvSpPr txBox="1"/>
          <p:nvPr/>
        </p:nvSpPr>
        <p:spPr>
          <a:xfrm>
            <a:off x="5207976" y="2197233"/>
            <a:ext cx="5017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Capteur de température et humidité DHT22 : </a:t>
            </a:r>
          </a:p>
          <a:p>
            <a:r>
              <a:rPr lang="fr-FR" dirty="0">
                <a:latin typeface="Arial" panose="020B0604020202020204" pitchFamily="34" charset="0"/>
              </a:rPr>
              <a:t>- </a:t>
            </a:r>
            <a:r>
              <a:rPr lang="fr-FR" dirty="0"/>
              <a:t>Alimentation: 3,3 ou 5 Vcc</a:t>
            </a:r>
          </a:p>
          <a:p>
            <a:r>
              <a:rPr lang="fr-FR" dirty="0"/>
              <a:t>- Consommation: 1,5 mA maxi</a:t>
            </a:r>
          </a:p>
          <a:p>
            <a:r>
              <a:rPr lang="fr-FR" dirty="0"/>
              <a:t>- Plage de mesure:</a:t>
            </a:r>
            <a:br>
              <a:rPr lang="fr-FR" dirty="0"/>
            </a:br>
            <a:r>
              <a:rPr lang="fr-FR" dirty="0"/>
              <a:t>	- température: -40 à 80 °C</a:t>
            </a:r>
            <a:br>
              <a:rPr lang="fr-FR" dirty="0"/>
            </a:br>
            <a:r>
              <a:rPr lang="fr-FR" dirty="0"/>
              <a:t>	- humidité: 0 à 100 % RH</a:t>
            </a:r>
          </a:p>
          <a:p>
            <a:r>
              <a:rPr lang="fr-FR" dirty="0"/>
              <a:t>- Précision:</a:t>
            </a:r>
            <a:br>
              <a:rPr lang="fr-FR" dirty="0"/>
            </a:br>
            <a:r>
              <a:rPr lang="fr-FR" dirty="0"/>
              <a:t>	- température: ± 0,5 °C</a:t>
            </a:r>
            <a:br>
              <a:rPr lang="fr-FR" dirty="0"/>
            </a:br>
            <a:r>
              <a:rPr lang="fr-FR" dirty="0"/>
              <a:t>	- humidité: ± 2 % RH</a:t>
            </a:r>
          </a:p>
          <a:p>
            <a:r>
              <a:rPr lang="fr-FR" dirty="0"/>
              <a:t>- Interface: One Wire digitale</a:t>
            </a:r>
          </a:p>
          <a:p>
            <a:r>
              <a:rPr lang="fr-FR" dirty="0"/>
              <a:t>- Dimensions: 45 x 15 x 10 mm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45189A-A41C-48C3-81DD-B29294CBD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647" t="24029" r="13811" b="23047"/>
          <a:stretch/>
        </p:blipFill>
        <p:spPr>
          <a:xfrm>
            <a:off x="2066192" y="2883877"/>
            <a:ext cx="2373924" cy="1512277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321D417-4A59-44EF-AABC-6B289929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41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5963C7-1EF7-49E1-A0DA-C543D7291D08}"/>
              </a:ext>
            </a:extLst>
          </p:cNvPr>
          <p:cNvSpPr/>
          <p:nvPr/>
        </p:nvSpPr>
        <p:spPr>
          <a:xfrm>
            <a:off x="1441938" y="1688123"/>
            <a:ext cx="9319847" cy="50907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8C95EB-5F8E-460C-8C1B-A5A80B7D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 - Schéma fonctionnel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B0D950-52DF-4562-BB82-74D58511F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94" y="1835589"/>
            <a:ext cx="8849411" cy="472763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F72AE4-727A-465B-9F63-0A8D6C5D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3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8C95EB-5F8E-460C-8C1B-A5A80B7D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 - Schéma synoptique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997D72-7825-447B-B776-1F5EB9FF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39" y="1660190"/>
            <a:ext cx="7745268" cy="502572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D66CC7-FD06-45B2-977A-42200B92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19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E3A5A-B53D-4A72-B819-D097F28F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 – Schéma électronique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CF1795-83C7-4412-B099-4EA4582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94F836-B5BE-48CB-B27C-185454838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13" y="2094547"/>
            <a:ext cx="4794373" cy="45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6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E64266-6E71-47D7-854D-9FAA85A7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b="1" u="sng" dirty="0"/>
              <a:t>III - Décomposition des bits pour l’envoi sur Backend Sigfox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EF258C-7F42-4EE2-8EA3-9E357C75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CCA232-D3D2-4CF9-83B9-7072F38C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5" y="2540976"/>
            <a:ext cx="10757529" cy="31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33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9AE83-A160-44F7-960F-5C73BD98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b="1" u="sng" dirty="0"/>
              <a:t>III - Réglages sur Backend Sigfox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CFA289D-D940-4176-8070-894CFDD6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42" y="2902291"/>
            <a:ext cx="11602915" cy="13135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10DD00-F676-4B0D-ABAD-5A08BC421FB4}"/>
              </a:ext>
            </a:extLst>
          </p:cNvPr>
          <p:cNvSpPr/>
          <p:nvPr/>
        </p:nvSpPr>
        <p:spPr>
          <a:xfrm>
            <a:off x="1169376" y="3828967"/>
            <a:ext cx="10647486" cy="38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9D930-C25D-4A27-819E-D04BD84CBF53}"/>
              </a:ext>
            </a:extLst>
          </p:cNvPr>
          <p:cNvSpPr/>
          <p:nvPr/>
        </p:nvSpPr>
        <p:spPr>
          <a:xfrm>
            <a:off x="1837592" y="2989385"/>
            <a:ext cx="5591908" cy="219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0E296B-975E-40DD-9B78-4FDC833F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7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9AE83-A160-44F7-960F-5C73BD98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b="1" u="sng" dirty="0"/>
              <a:t>III - Réglages sur Backend Sigfox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A523AA-2CA4-471D-BFDA-449F1FA1A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1810" r="33936"/>
          <a:stretch/>
        </p:blipFill>
        <p:spPr>
          <a:xfrm>
            <a:off x="2510935" y="2453054"/>
            <a:ext cx="7328390" cy="3905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11856C-C700-47EA-93A9-F94B4BA5E8F4}"/>
              </a:ext>
            </a:extLst>
          </p:cNvPr>
          <p:cNvSpPr/>
          <p:nvPr/>
        </p:nvSpPr>
        <p:spPr>
          <a:xfrm>
            <a:off x="3333422" y="4284784"/>
            <a:ext cx="5045647" cy="1992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46AC2FF-8656-431D-A698-5232928B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1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AAC19A-AAF7-4639-9428-CA6971A7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III - Messages Backend Sigfox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CCE521-C0A9-452C-93BC-36A890848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44" t="5939" r="2504"/>
          <a:stretch/>
        </p:blipFill>
        <p:spPr>
          <a:xfrm>
            <a:off x="3242003" y="1732200"/>
            <a:ext cx="5707993" cy="481806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3CD9-C007-47CE-B097-F817EB95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8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BD1345-97CE-4687-B258-E43DB367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III - Utilisation d’</a:t>
            </a:r>
            <a:r>
              <a:rPr lang="fr-FR" sz="4000" b="1" u="sng" dirty="0" err="1"/>
              <a:t>Ubidots</a:t>
            </a:r>
            <a:endParaRPr lang="fr-FR" sz="4000" b="1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BA711A-A063-4800-BFCA-1DB1E3D5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2" y="1995023"/>
            <a:ext cx="9973735" cy="454192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E6845E-22C9-4796-B95E-DF7475EB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9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DF164-6BB2-4AB2-9890-2D94F8C3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IV - Design du PCB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E40626-C02A-4B17-BD9C-5363A5D39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61" y="1599467"/>
            <a:ext cx="9333354" cy="50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4B270A-7E62-44F5-9383-70571DA7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74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C2C8BB-CB19-4700-92A6-B1C9935D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E13B3-530A-4B3E-AE7C-D1D41C1CE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2092569"/>
            <a:ext cx="8287124" cy="4326652"/>
          </a:xfrm>
        </p:spPr>
        <p:txBody>
          <a:bodyPr/>
          <a:lstStyle/>
          <a:p>
            <a:r>
              <a:rPr lang="fr-FR" dirty="0"/>
              <a:t>I - Présentation des outils de gestion et communication</a:t>
            </a:r>
          </a:p>
          <a:p>
            <a:r>
              <a:rPr lang="fr-FR" dirty="0"/>
              <a:t>II – Schémas et matériel</a:t>
            </a:r>
          </a:p>
          <a:p>
            <a:r>
              <a:rPr lang="fr-FR" dirty="0"/>
              <a:t>III – Sigfox et </a:t>
            </a:r>
            <a:r>
              <a:rPr lang="fr-FR" dirty="0" err="1"/>
              <a:t>Ubidots</a:t>
            </a:r>
            <a:endParaRPr lang="fr-FR" dirty="0"/>
          </a:p>
          <a:p>
            <a:r>
              <a:rPr lang="fr-FR" dirty="0"/>
              <a:t>IV – PCB</a:t>
            </a:r>
          </a:p>
          <a:p>
            <a:r>
              <a:rPr lang="fr-FR" dirty="0"/>
              <a:t>V – Résultats</a:t>
            </a:r>
          </a:p>
          <a:p>
            <a:r>
              <a:rPr lang="fr-FR" dirty="0"/>
              <a:t>VI – Pour continuer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E73865-4A20-49C7-A404-7C615422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95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7DEC20-3294-4CA0-A0E7-D0CDF472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IV - PCB imprimé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BB7F16-BB08-4AF5-BF11-A2C810E25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2" t="31154" r="11186" b="15513"/>
          <a:stretch/>
        </p:blipFill>
        <p:spPr bwMode="auto">
          <a:xfrm>
            <a:off x="1708513" y="1969475"/>
            <a:ext cx="8774974" cy="444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11A5B5-45FD-4C14-8DB5-472BD9B4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93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24DE95-A57F-4B79-AC98-BEAB4AA5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IV - PCB assemblé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1551C1-FA41-4A4A-AC54-2AFE3CF4B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18332" r="1070" b="10000"/>
          <a:stretch/>
        </p:blipFill>
        <p:spPr bwMode="auto">
          <a:xfrm>
            <a:off x="1782480" y="1688123"/>
            <a:ext cx="8627039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072BBD-15C8-4DB7-ACBA-F4DE910C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1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20959-D3DD-4501-8D36-CF20FAAF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831" y="509118"/>
            <a:ext cx="7958331" cy="1244060"/>
          </a:xfrm>
        </p:spPr>
        <p:txBody>
          <a:bodyPr>
            <a:noAutofit/>
          </a:bodyPr>
          <a:lstStyle/>
          <a:p>
            <a:pPr algn="ctr"/>
            <a:r>
              <a:rPr lang="fr-FR" sz="4000" b="1" u="sng" dirty="0"/>
              <a:t>V - Résultats après une nuit sur batterie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F8C33A-8CEA-424C-9452-67F81B06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00" y="1934308"/>
            <a:ext cx="10056000" cy="4666370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200256B-2BEF-4FFB-887A-92576508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20959-D3DD-4501-8D36-CF20FAAF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831" y="509118"/>
            <a:ext cx="8897323" cy="1244060"/>
          </a:xfrm>
        </p:spPr>
        <p:txBody>
          <a:bodyPr>
            <a:noAutofit/>
          </a:bodyPr>
          <a:lstStyle/>
          <a:p>
            <a:pPr algn="ctr"/>
            <a:r>
              <a:rPr lang="fr-FR" sz="4000" b="1" u="sng" dirty="0"/>
              <a:t>V - Analyse résultats de la batterie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FDB0D93-8D91-4CBC-A1B6-9D4A989A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915" y="1570424"/>
            <a:ext cx="9264162" cy="4971961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D30F6C-6047-408D-81BA-79061F37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0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009CB-CFAB-4FC9-A52F-FD1D09BF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VI – Pour continuer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6C557E-38E8-4F3A-B561-E0E150CA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AAA8BA-1973-4A62-8E82-17778752A959}"/>
              </a:ext>
            </a:extLst>
          </p:cNvPr>
          <p:cNvSpPr txBox="1"/>
          <p:nvPr/>
        </p:nvSpPr>
        <p:spPr>
          <a:xfrm>
            <a:off x="7200121" y="3429000"/>
            <a:ext cx="3209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Solutions possibles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TPL5110 </a:t>
            </a:r>
          </a:p>
          <a:p>
            <a:pPr marL="285750" indent="-285750">
              <a:buFontTx/>
              <a:buChar char="-"/>
            </a:pPr>
            <a:r>
              <a:rPr lang="fr-FR" dirty="0"/>
              <a:t>Mode Low Power</a:t>
            </a:r>
          </a:p>
        </p:txBody>
      </p:sp>
      <p:pic>
        <p:nvPicPr>
          <p:cNvPr id="1037" name="Picture 13">
            <a:extLst>
              <a:ext uri="{FF2B5EF4-FFF2-40B4-BE49-F238E27FC236}">
                <a16:creationId xmlns:a16="http://schemas.microsoft.com/office/drawing/2014/main" id="{BF4B2053-9884-4D83-93E6-471D06072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t="180" r="11298" b="359"/>
          <a:stretch/>
        </p:blipFill>
        <p:spPr bwMode="auto">
          <a:xfrm>
            <a:off x="1621861" y="1749668"/>
            <a:ext cx="5099539" cy="486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966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BA282-5D0F-47B0-8D88-B5CC5B7E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988548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dirty="0"/>
              <a:t>Merci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27D4D1C-DE58-4E43-95AC-E6B2E589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9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4D1A5-2636-435D-B39A-0BA72E0A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8229107" cy="1244060"/>
          </a:xfrm>
        </p:spPr>
        <p:txBody>
          <a:bodyPr>
            <a:noAutofit/>
          </a:bodyPr>
          <a:lstStyle/>
          <a:p>
            <a:pPr algn="ctr"/>
            <a:r>
              <a:rPr lang="fr-FR" sz="4000" b="1" u="sng" dirty="0"/>
              <a:t>I - Outils de gestion de projets mis en place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414AD4-4E7E-4261-8DBF-D59C0AA79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Gantt</a:t>
            </a:r>
          </a:p>
          <a:p>
            <a:r>
              <a:rPr lang="fr-FR" dirty="0"/>
              <a:t>Trello</a:t>
            </a:r>
          </a:p>
          <a:p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Discord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1953E8-A629-4A87-BC6C-0A8FE489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0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3A50D9-5D97-47CA-852F-91D69F86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 - Gantt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F005F7-9171-4478-8886-F46D2DC0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4" y="2082506"/>
            <a:ext cx="10773652" cy="409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1CE6DB-6FAA-42D0-864C-05D90049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4CCA8-1118-4A8A-ACE9-4AD85CD3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b="1" u="sng" dirty="0"/>
              <a:t>I - Tâches faites, en cours et à faire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3F254-2D2A-461C-9F23-F6CE7225C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Déjà faites :</a:t>
            </a:r>
          </a:p>
          <a:p>
            <a:pPr marL="0" indent="0">
              <a:buNone/>
            </a:pPr>
            <a:r>
              <a:rPr lang="fr-FR" dirty="0"/>
              <a:t>	- Documentation, schématisation, test individuel des capteurs, mise en place de la communication Sigfox, test complet des capteurs avec envoi, test de l’algorithme et PCB design et impression + soudures</a:t>
            </a:r>
          </a:p>
          <a:p>
            <a:r>
              <a:rPr lang="fr-FR" dirty="0"/>
              <a:t>À faire :</a:t>
            </a:r>
          </a:p>
          <a:p>
            <a:pPr marL="0" indent="0">
              <a:buNone/>
            </a:pPr>
            <a:r>
              <a:rPr lang="fr-FR" dirty="0"/>
              <a:t>	- Test sur PCB, installation dans la boîte, modélisation et réalisation de boîtier de protection des capteurs extérieur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9848DA-5D6F-4D48-BD4C-3DAFF7F7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7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223D06-A309-4D4D-B933-C1B41AB0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601" y="359648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4000" b="1" u="sng" dirty="0"/>
              <a:t>II - Schéma d’informations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1B7FA7-3986-4E3B-9A7F-F7FAA419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878" y="1331369"/>
            <a:ext cx="3533775" cy="530542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91CAEF-C1DE-43DF-A78C-995564CE9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9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840038-A60F-4AA3-BCEC-504A2DCF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b="1" u="sng" dirty="0"/>
              <a:t>II - Matériel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CA72A3A-213B-4E99-AA76-E7447366F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02" b="80074" l="12500" r="88194">
                        <a14:foregroundMark x1="85764" y1="47232" x2="85764" y2="47232"/>
                        <a14:foregroundMark x1="88194" y1="46125" x2="88194" y2="46125"/>
                        <a14:foregroundMark x1="45139" y1="48708" x2="45139" y2="48708"/>
                        <a14:backgroundMark x1="32986" y1="37269" x2="32986" y2="37269"/>
                        <a14:backgroundMark x1="32639" y1="36900" x2="32639" y2="36900"/>
                      </a14:backgroundRemoval>
                    </a14:imgEffect>
                  </a14:imgLayer>
                </a14:imgProps>
              </a:ext>
            </a:extLst>
          </a:blip>
          <a:srcRect l="4005" t="14625" r="7158" b="12580"/>
          <a:stretch/>
        </p:blipFill>
        <p:spPr>
          <a:xfrm>
            <a:off x="1512277" y="1758460"/>
            <a:ext cx="2611315" cy="2013439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DCE8303-6CFF-447F-A427-3C709879AD01}"/>
              </a:ext>
            </a:extLst>
          </p:cNvPr>
          <p:cNvSpPr txBox="1"/>
          <p:nvPr/>
        </p:nvSpPr>
        <p:spPr>
          <a:xfrm>
            <a:off x="5275384" y="2505670"/>
            <a:ext cx="432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Cellule solaire : </a:t>
            </a:r>
          </a:p>
          <a:p>
            <a:pPr marL="285750" indent="-285750">
              <a:buFontTx/>
              <a:buChar char="-"/>
            </a:pPr>
            <a:r>
              <a:rPr lang="it-IT" dirty="0"/>
              <a:t>5,5 V/360 mA </a:t>
            </a:r>
          </a:p>
          <a:p>
            <a:pPr marL="285750" indent="-285750">
              <a:buFontTx/>
              <a:buChar char="-"/>
            </a:pPr>
            <a:r>
              <a:rPr lang="it-IT" dirty="0"/>
              <a:t>Dimensions : 180 x 80 mm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661FDE-FD3B-4868-A7E5-8FE0D70861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30" b="75646" l="11458" r="88889">
                        <a14:foregroundMark x1="71528" y1="31734" x2="71528" y2="31734"/>
                        <a14:foregroundMark x1="57986" y1="26568" x2="57986" y2="26568"/>
                        <a14:foregroundMark x1="85764" y1="38376" x2="85764" y2="38376"/>
                        <a14:foregroundMark x1="88889" y1="43542" x2="88889" y2="43542"/>
                        <a14:foregroundMark x1="78472" y1="34686" x2="78472" y2="34686"/>
                        <a14:foregroundMark x1="61458" y1="26937" x2="61458" y2="26937"/>
                        <a14:foregroundMark x1="11458" y1="55351" x2="11458" y2="55351"/>
                      </a14:backgroundRemoval>
                    </a14:imgEffect>
                  </a14:imgLayer>
                </a14:imgProps>
              </a:ext>
            </a:extLst>
          </a:blip>
          <a:srcRect l="7906" t="22476" r="4808" b="18257"/>
          <a:stretch/>
        </p:blipFill>
        <p:spPr>
          <a:xfrm>
            <a:off x="8062546" y="4659922"/>
            <a:ext cx="2394438" cy="15298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B0B4C50-5D4B-403B-94C9-73E773E1D5B7}"/>
              </a:ext>
            </a:extLst>
          </p:cNvPr>
          <p:cNvSpPr txBox="1"/>
          <p:nvPr/>
        </p:nvSpPr>
        <p:spPr>
          <a:xfrm>
            <a:off x="1125415" y="4502495"/>
            <a:ext cx="6541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/>
                <a:latin typeface="Arial" panose="020B0604020202020204" pitchFamily="34" charset="0"/>
              </a:rPr>
              <a:t>Carte d’adaptation alim (LiPo Rider Pro) :</a:t>
            </a:r>
            <a:br>
              <a:rPr lang="fr-FR" dirty="0"/>
            </a:br>
            <a:r>
              <a:rPr lang="fr-FR" dirty="0"/>
              <a:t>- Connecteurs accu et cellule: 2 broches type JST</a:t>
            </a:r>
            <a:br>
              <a:rPr lang="fr-FR" dirty="0"/>
            </a:br>
            <a:r>
              <a:rPr lang="fr-FR" dirty="0"/>
              <a:t>- Tension d'entrée cellule solaire: 5 V</a:t>
            </a:r>
            <a:br>
              <a:rPr lang="fr-FR" dirty="0"/>
            </a:br>
            <a:r>
              <a:rPr lang="fr-FR" dirty="0"/>
              <a:t>- Dimensions: 68 x 50 x 10 mm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BD9596-4338-4354-BD07-A557FF1E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5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5BF18E2-8B45-4A23-A870-3734A748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4000" b="1" u="sng" dirty="0"/>
              <a:t>Matériel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B867882-DA37-4439-9B8B-6C4476C5B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00" b="82000" l="13550" r="85637">
                        <a14:foregroundMark x1="70732" y1="20667" x2="70732" y2="20667"/>
                        <a14:foregroundMark x1="69106" y1="15000" x2="69106" y2="15000"/>
                        <a14:foregroundMark x1="82927" y1="35000" x2="82927" y2="35000"/>
                        <a14:foregroundMark x1="85637" y1="34333" x2="85637" y2="34333"/>
                        <a14:foregroundMark x1="21138" y1="66667" x2="20054" y2="67000"/>
                        <a14:foregroundMark x1="17615" y1="67000" x2="17615" y2="67000"/>
                        <a14:foregroundMark x1="15176" y1="66000" x2="15176" y2="66000"/>
                        <a14:foregroundMark x1="13821" y1="66000" x2="13821" y2="66000"/>
                        <a14:foregroundMark x1="24390" y1="73667" x2="24390" y2="73667"/>
                        <a14:foregroundMark x1="23577" y1="70667" x2="23577" y2="70667"/>
                        <a14:foregroundMark x1="24661" y1="78000" x2="24661" y2="78000"/>
                        <a14:foregroundMark x1="31165" y1="82000" x2="31165" y2="82000"/>
                      </a14:backgroundRemoval>
                    </a14:imgEffect>
                  </a14:imgLayer>
                </a14:imgProps>
              </a:ext>
            </a:extLst>
          </a:blip>
          <a:srcRect l="10642" t="11515" r="8807" b="12485"/>
          <a:stretch/>
        </p:blipFill>
        <p:spPr>
          <a:xfrm>
            <a:off x="1811216" y="1885285"/>
            <a:ext cx="2831123" cy="21717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351F99A-9331-49EE-B47C-1EFC32F25761}"/>
              </a:ext>
            </a:extLst>
          </p:cNvPr>
          <p:cNvSpPr txBox="1"/>
          <p:nvPr/>
        </p:nvSpPr>
        <p:spPr>
          <a:xfrm>
            <a:off x="5442931" y="1885285"/>
            <a:ext cx="5275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Carte Arduino MKR FOX 1200 ABX00014</a:t>
            </a:r>
          </a:p>
          <a:p>
            <a:r>
              <a:rPr lang="fr-FR" dirty="0"/>
              <a:t>avec interface </a:t>
            </a:r>
            <a:r>
              <a:rPr lang="fr-FR" dirty="0" err="1"/>
              <a:t>SigFox</a:t>
            </a:r>
            <a:r>
              <a:rPr lang="fr-FR" dirty="0"/>
              <a:t> :</a:t>
            </a:r>
          </a:p>
          <a:p>
            <a:r>
              <a:rPr lang="fr-FR" dirty="0"/>
              <a:t>- Tension de sortie: 3,3 Vcc</a:t>
            </a:r>
          </a:p>
          <a:p>
            <a:r>
              <a:rPr lang="fr-FR" dirty="0"/>
              <a:t>- Dimensions: 80 x 55 x 7 mm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3D6E699-527D-4BFB-B2CD-4D0F3945A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931" y="3119016"/>
            <a:ext cx="5009342" cy="12074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712E3DC-108E-4F38-9022-0C9F0ECA73EA}"/>
              </a:ext>
            </a:extLst>
          </p:cNvPr>
          <p:cNvSpPr txBox="1"/>
          <p:nvPr/>
        </p:nvSpPr>
        <p:spPr>
          <a:xfrm>
            <a:off x="1811216" y="4835769"/>
            <a:ext cx="4448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/>
                <a:latin typeface="Arial" panose="020B0604020202020204" pitchFamily="34" charset="0"/>
              </a:rPr>
              <a:t>Batterie Li-Ion 3,7V 1050 mAh :</a:t>
            </a:r>
          </a:p>
          <a:p>
            <a:r>
              <a:rPr lang="it-IT" dirty="0">
                <a:latin typeface="Arial" panose="020B0604020202020204" pitchFamily="34" charset="0"/>
              </a:rPr>
              <a:t>- T</a:t>
            </a:r>
            <a:r>
              <a:rPr lang="fr-FR" dirty="0" err="1"/>
              <a:t>ension</a:t>
            </a:r>
            <a:r>
              <a:rPr lang="fr-FR" dirty="0"/>
              <a:t>: 3,7 Vcc</a:t>
            </a:r>
          </a:p>
          <a:p>
            <a:r>
              <a:rPr lang="fr-FR" dirty="0"/>
              <a:t>- Intensité: 1050 mAh</a:t>
            </a:r>
          </a:p>
          <a:p>
            <a:r>
              <a:rPr lang="fr-FR" dirty="0"/>
              <a:t>- Connecteur: 2 broches type JST</a:t>
            </a:r>
          </a:p>
          <a:p>
            <a:r>
              <a:rPr lang="fr-FR" dirty="0"/>
              <a:t>- Dimensions: 47 x 43 x 4 mm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987C09B-4BC8-4F33-B391-77C2E8C22C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450" b="83764" l="15625" r="84375">
                        <a14:foregroundMark x1="54861" y1="20295" x2="54861" y2="20295"/>
                        <a14:foregroundMark x1="21181" y1="37269" x2="21181" y2="37269"/>
                        <a14:foregroundMark x1="72917" y1="81550" x2="72917" y2="81550"/>
                        <a14:foregroundMark x1="71528" y1="81919" x2="71528" y2="81919"/>
                        <a14:foregroundMark x1="70833" y1="82288" x2="70833" y2="82288"/>
                        <a14:foregroundMark x1="70833" y1="82288" x2="70833" y2="82288"/>
                        <a14:foregroundMark x1="67708" y1="81919" x2="67708" y2="81919"/>
                        <a14:foregroundMark x1="67708" y1="79336" x2="67708" y2="79336"/>
                        <a14:foregroundMark x1="67708" y1="79336" x2="67708" y2="79336"/>
                        <a14:foregroundMark x1="66667" y1="79336" x2="66667" y2="79336"/>
                        <a14:foregroundMark x1="24306" y1="55720" x2="24306" y2="55720"/>
                        <a14:foregroundMark x1="27778" y1="61993" x2="27778" y2="61993"/>
                        <a14:foregroundMark x1="15625" y1="42804" x2="15625" y2="42804"/>
                        <a14:foregroundMark x1="59028" y1="79705" x2="59028" y2="79705"/>
                        <a14:foregroundMark x1="61806" y1="80812" x2="61806" y2="80812"/>
                        <a14:foregroundMark x1="71181" y1="83764" x2="71181" y2="83764"/>
                      </a14:backgroundRemoval>
                    </a14:imgEffect>
                  </a14:imgLayer>
                </a14:imgProps>
              </a:ext>
            </a:extLst>
          </a:blip>
          <a:srcRect l="12416" t="15529" r="6708" b="12600"/>
          <a:stretch/>
        </p:blipFill>
        <p:spPr>
          <a:xfrm>
            <a:off x="6590973" y="4632621"/>
            <a:ext cx="2218591" cy="185517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8A920B-ED5A-4878-8AC2-AD0DCF7F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4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BCF16E1-095B-4B06-A38F-7C70593E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fr-FR" sz="4000" b="1" u="sng" dirty="0"/>
              <a:t>II - Matériel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4B8A9AF-9636-4907-B1CD-EEF3C1B464AE}"/>
              </a:ext>
            </a:extLst>
          </p:cNvPr>
          <p:cNvSpPr txBox="1"/>
          <p:nvPr/>
        </p:nvSpPr>
        <p:spPr>
          <a:xfrm>
            <a:off x="5207976" y="2197233"/>
            <a:ext cx="5017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Capteur de température : </a:t>
            </a:r>
          </a:p>
          <a:p>
            <a:r>
              <a:rPr lang="fr-FR" dirty="0"/>
              <a:t>- Alimentation: 3 Vcc à 5,5 Vcc</a:t>
            </a:r>
            <a:br>
              <a:rPr lang="fr-FR" dirty="0"/>
            </a:br>
            <a:r>
              <a:rPr lang="fr-FR" dirty="0"/>
              <a:t>- Plage de mesure: -55°C à +125°C</a:t>
            </a:r>
            <a:br>
              <a:rPr lang="fr-FR" dirty="0"/>
            </a:br>
            <a:r>
              <a:rPr lang="fr-FR" dirty="0"/>
              <a:t>- Précision: ±0.5°C (-10°C à +85°C)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F3D3A3-0E32-4A7C-B8F0-6C377C28A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39" b="87085" l="13542" r="89236">
                        <a14:foregroundMark x1="35764" y1="80443" x2="35764" y2="80443"/>
                        <a14:foregroundMark x1="39236" y1="85978" x2="39236" y2="85978"/>
                        <a14:foregroundMark x1="15972" y1="69742" x2="15972" y2="69742"/>
                        <a14:foregroundMark x1="14583" y1="69004" x2="14583" y2="69004"/>
                        <a14:foregroundMark x1="13542" y1="69373" x2="13542" y2="69373"/>
                        <a14:foregroundMark x1="41667" y1="87085" x2="41667" y2="87085"/>
                        <a14:foregroundMark x1="39583" y1="87085" x2="39583" y2="87085"/>
                        <a14:foregroundMark x1="41319" y1="85240" x2="41319" y2="85240"/>
                        <a14:foregroundMark x1="85764" y1="35055" x2="85764" y2="35055"/>
                        <a14:foregroundMark x1="89236" y1="36162" x2="89236" y2="36162"/>
                        <a14:foregroundMark x1="62847" y1="11439" x2="62847" y2="11439"/>
                        <a14:foregroundMark x1="23958" y1="69742" x2="23958" y2="69742"/>
                        <a14:foregroundMark x1="24306" y1="68266" x2="24306" y2="68266"/>
                        <a14:backgroundMark x1="39236" y1="48339" x2="39236" y2="48339"/>
                        <a14:backgroundMark x1="75694" y1="59041" x2="75694" y2="59041"/>
                        <a14:backgroundMark x1="43403" y1="46863" x2="43403" y2="46863"/>
                      </a14:backgroundRemoval>
                    </a14:imgEffect>
                  </a14:imgLayer>
                </a14:imgProps>
              </a:ext>
            </a:extLst>
          </a:blip>
          <a:srcRect l="7586" t="5038" r="5876" b="9126"/>
          <a:stretch/>
        </p:blipFill>
        <p:spPr>
          <a:xfrm>
            <a:off x="2031023" y="1727860"/>
            <a:ext cx="2373923" cy="221566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900DE6E-8B60-4091-A5C6-356753E79075}"/>
              </a:ext>
            </a:extLst>
          </p:cNvPr>
          <p:cNvSpPr txBox="1"/>
          <p:nvPr/>
        </p:nvSpPr>
        <p:spPr>
          <a:xfrm>
            <a:off x="2514600" y="4620044"/>
            <a:ext cx="4222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/>
                <a:latin typeface="Arial" panose="020B0604020202020204" pitchFamily="34" charset="0"/>
              </a:rPr>
              <a:t>Capteur de poids : jauge de contrainte et HX711 :</a:t>
            </a:r>
          </a:p>
          <a:p>
            <a:r>
              <a:rPr lang="fr-FR" dirty="0">
                <a:latin typeface="Arial" panose="020B0604020202020204" pitchFamily="34" charset="0"/>
              </a:rPr>
              <a:t>- </a:t>
            </a:r>
            <a:r>
              <a:rPr lang="fr-FR" dirty="0"/>
              <a:t>Alimentation: 2,6 à 5,5 Vcc​</a:t>
            </a:r>
          </a:p>
          <a:p>
            <a:r>
              <a:rPr lang="fr-FR" dirty="0"/>
              <a:t>- Consommation: &lt; 1,5 mA</a:t>
            </a:r>
          </a:p>
          <a:p>
            <a:r>
              <a:rPr lang="fr-FR" dirty="0"/>
              <a:t>- Dimensions: 40 x 20 x 7 mm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2EC2F52-497A-4CCB-9BFD-311D8F399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603" t="18929" r="13354" b="17521"/>
          <a:stretch/>
        </p:blipFill>
        <p:spPr>
          <a:xfrm>
            <a:off x="7174523" y="4455209"/>
            <a:ext cx="2426678" cy="1815926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E1906C4-4820-46C3-B2B6-1437D3D4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17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Roug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</TotalTime>
  <Words>534</Words>
  <Application>Microsoft Office PowerPoint</Application>
  <PresentationFormat>Grand écran</PresentationFormat>
  <Paragraphs>95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Calibri</vt:lpstr>
      <vt:lpstr>MS Shell Dlg 2</vt:lpstr>
      <vt:lpstr>Wingdings</vt:lpstr>
      <vt:lpstr>Wingdings 3</vt:lpstr>
      <vt:lpstr>Madison</vt:lpstr>
      <vt:lpstr>Connected Beehive Project</vt:lpstr>
      <vt:lpstr>Sommaire</vt:lpstr>
      <vt:lpstr>I - Outils de gestion de projets mis en place</vt:lpstr>
      <vt:lpstr>I - Gantt</vt:lpstr>
      <vt:lpstr>I - Tâches faites, en cours et à faire</vt:lpstr>
      <vt:lpstr>II - Schéma d’informations</vt:lpstr>
      <vt:lpstr>II - Matériel</vt:lpstr>
      <vt:lpstr>Matériel</vt:lpstr>
      <vt:lpstr>II - Matériel</vt:lpstr>
      <vt:lpstr>II - Matériel</vt:lpstr>
      <vt:lpstr>II - Schéma fonctionnel</vt:lpstr>
      <vt:lpstr>II - Schéma synoptique</vt:lpstr>
      <vt:lpstr>II – Schéma électronique</vt:lpstr>
      <vt:lpstr>III - Décomposition des bits pour l’envoi sur Backend Sigfox</vt:lpstr>
      <vt:lpstr>III - Réglages sur Backend Sigfox</vt:lpstr>
      <vt:lpstr>III - Réglages sur Backend Sigfox</vt:lpstr>
      <vt:lpstr>III - Messages Backend Sigfox</vt:lpstr>
      <vt:lpstr>III - Utilisation d’Ubidots</vt:lpstr>
      <vt:lpstr>IV - Design du PCB</vt:lpstr>
      <vt:lpstr>IV - PCB imprimé</vt:lpstr>
      <vt:lpstr>IV - PCB assemblé</vt:lpstr>
      <vt:lpstr>V - Résultats après une nuit sur batterie</vt:lpstr>
      <vt:lpstr>V - Analyse résultats de la batterie</vt:lpstr>
      <vt:lpstr>VI – Pour continuer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Connected Beehive</dc:title>
  <dc:creator>Alyse</dc:creator>
  <cp:lastModifiedBy>Alyse</cp:lastModifiedBy>
  <cp:revision>158</cp:revision>
  <dcterms:created xsi:type="dcterms:W3CDTF">2021-10-25T07:19:10Z</dcterms:created>
  <dcterms:modified xsi:type="dcterms:W3CDTF">2021-10-26T08:00:34Z</dcterms:modified>
</cp:coreProperties>
</file>